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15119350" cy="21383625"/>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224" y="-5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e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1079640" y="5195160"/>
            <a:ext cx="12959640" cy="5716440"/>
          </a:xfrm>
          <a:prstGeom prst="rect">
            <a:avLst/>
          </a:prstGeom>
        </p:spPr>
        <p:txBody>
          <a:bodyPr wrap="none" lIns="0" tIns="0" rIns="0" bIns="0"/>
          <a:lstStyle/>
          <a:p>
            <a:endParaRPr/>
          </a:p>
        </p:txBody>
      </p:sp>
      <p:sp>
        <p:nvSpPr>
          <p:cNvPr id="28" name="PlaceHolder 3"/>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0"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1"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32"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
        <p:nvSpPr>
          <p:cNvPr id="33" name="PlaceHolder 5"/>
          <p:cNvSpPr>
            <a:spLocks noGrp="1"/>
          </p:cNvSpPr>
          <p:nvPr>
            <p:ph type="body"/>
          </p:nvPr>
        </p:nvSpPr>
        <p:spPr>
          <a:xfrm>
            <a:off x="1079640" y="11454840"/>
            <a:ext cx="6324120" cy="57164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6"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6" name="PlaceHolder 2"/>
          <p:cNvSpPr>
            <a:spLocks noGrp="1"/>
          </p:cNvSpPr>
          <p:nvPr>
            <p:ph type="subTitle"/>
          </p:nvPr>
        </p:nvSpPr>
        <p:spPr>
          <a:xfrm>
            <a:off x="1079640" y="5195160"/>
            <a:ext cx="12959640" cy="119854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8" name="PlaceHolder 2"/>
          <p:cNvSpPr>
            <a:spLocks noGrp="1"/>
          </p:cNvSpPr>
          <p:nvPr>
            <p:ph type="body"/>
          </p:nvPr>
        </p:nvSpPr>
        <p:spPr>
          <a:xfrm>
            <a:off x="1079640" y="5195160"/>
            <a:ext cx="12959640" cy="119851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0"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11" name="PlaceHolder 3"/>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079640" y="1182960"/>
            <a:ext cx="12959640" cy="1599732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16" name="PlaceHolder 3"/>
          <p:cNvSpPr>
            <a:spLocks noGrp="1"/>
          </p:cNvSpPr>
          <p:nvPr>
            <p:ph type="body"/>
          </p:nvPr>
        </p:nvSpPr>
        <p:spPr>
          <a:xfrm>
            <a:off x="1079640" y="11454840"/>
            <a:ext cx="6324120" cy="5716440"/>
          </a:xfrm>
          <a:prstGeom prst="rect">
            <a:avLst/>
          </a:prstGeom>
        </p:spPr>
        <p:txBody>
          <a:bodyPr wrap="none" lIns="0" tIns="0" rIns="0" bIns="0"/>
          <a:lstStyle/>
          <a:p>
            <a:endParaRPr/>
          </a:p>
        </p:txBody>
      </p:sp>
      <p:sp>
        <p:nvSpPr>
          <p:cNvPr id="17" name="PlaceHolder 4"/>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9"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20"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1"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3"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24"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5" name="PlaceHolder 4"/>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49880"/>
          </a:xfrm>
          <a:prstGeom prst="rect">
            <a:avLst/>
          </a:prstGeom>
        </p:spPr>
        <p:txBody>
          <a:bodyPr wrap="none" lIns="0" tIns="0" rIns="0" bIns="0" anchor="ctr"/>
          <a:lstStyle/>
          <a:p>
            <a:pPr algn="ctr"/>
            <a:r>
              <a:rPr lang="en-US"/>
              <a:t>Click to edit the title text format</a:t>
            </a:r>
            <a:endParaRPr/>
          </a:p>
        </p:txBody>
      </p:sp>
      <p:sp>
        <p:nvSpPr>
          <p:cNvPr id="6" name="PlaceHolder 2"/>
          <p:cNvSpPr>
            <a:spLocks noGrp="1"/>
          </p:cNvSpPr>
          <p:nvPr>
            <p:ph type="body"/>
          </p:nvPr>
        </p:nvSpPr>
        <p:spPr>
          <a:xfrm>
            <a:off x="1079640" y="5195160"/>
            <a:ext cx="12959640" cy="11985120"/>
          </a:xfrm>
          <a:prstGeom prst="rect">
            <a:avLst/>
          </a:prstGeom>
        </p:spPr>
        <p:txBody>
          <a:bodyPr wrap="none" lIns="0" tIns="0" rIns="0" bIns="0"/>
          <a:lstStyle/>
          <a:p>
            <a:pPr>
              <a:buSzPct val="25000"/>
              <a:buFont typeface="StarSymbol"/>
              <a:buChar char=""/>
            </a:pPr>
            <a:r>
              <a:rPr lang="en-US"/>
              <a:t>Click to edit the outline text format</a:t>
            </a:r>
            <a:endParaRPr/>
          </a:p>
          <a:p>
            <a:pPr lvl="1">
              <a:buSzPct val="25000"/>
              <a:buFont typeface="StarSymbol"/>
              <a:buChar char=""/>
            </a:pPr>
            <a:r>
              <a:rPr lang="en-US"/>
              <a:t>Second Outline Level</a:t>
            </a:r>
            <a:endParaRPr/>
          </a:p>
          <a:p>
            <a:pPr lvl="2">
              <a:buSzPct val="25000"/>
              <a:buFont typeface="StarSymbol"/>
              <a:buChar char=""/>
            </a:pPr>
            <a:r>
              <a:rPr lang="en-US"/>
              <a:t>Third Outline Level</a:t>
            </a:r>
            <a:endParaRPr/>
          </a:p>
          <a:p>
            <a:pPr lvl="3">
              <a:buSzPct val="25000"/>
              <a:buFont typeface="StarSymbol"/>
              <a:buChar char=""/>
            </a:pPr>
            <a:r>
              <a:rPr lang="en-US"/>
              <a:t>Fourth Outline Level</a:t>
            </a:r>
            <a:endParaRPr/>
          </a:p>
          <a:p>
            <a:pPr lvl="4">
              <a:buSzPct val="25000"/>
              <a:buFont typeface="StarSymbol"/>
              <a:buChar char=""/>
            </a:pPr>
            <a:r>
              <a:rPr lang="en-US"/>
              <a:t>Fifth Outline Level</a:t>
            </a:r>
            <a:endParaRPr/>
          </a:p>
          <a:p>
            <a:pPr lvl="5">
              <a:buSzPct val="25000"/>
              <a:buFont typeface="StarSymbol"/>
              <a:buChar char=""/>
            </a:pPr>
            <a:r>
              <a:rPr lang="en-US"/>
              <a:t>Sixth Outline Level</a:t>
            </a:r>
            <a:endParaRPr/>
          </a:p>
          <a:p>
            <a:pPr lvl="6">
              <a:buSzPct val="25000"/>
              <a:buFont typeface="StarSymbol"/>
              <a:buChar char=""/>
            </a:pPr>
            <a:r>
              <a:rPr lang="en-US"/>
              <a:t>Seventh Outline Level</a:t>
            </a:r>
            <a:endParaRPr/>
          </a:p>
        </p:txBody>
      </p:sp>
      <p:sp>
        <p:nvSpPr>
          <p:cNvPr id="2" name="PlaceHolder 3"/>
          <p:cNvSpPr>
            <a:spLocks noGrp="1"/>
          </p:cNvSpPr>
          <p:nvPr>
            <p:ph type="dt"/>
          </p:nvPr>
        </p:nvSpPr>
        <p:spPr>
          <a:xfrm>
            <a:off x="1079640" y="19184400"/>
            <a:ext cx="3354840" cy="1424880"/>
          </a:xfrm>
          <a:prstGeom prst="rect">
            <a:avLst/>
          </a:prstGeom>
        </p:spPr>
        <p:txBody>
          <a:bodyPr wrap="none" lIns="0" tIns="0" rIns="0" bIns="0"/>
          <a:lstStyle/>
          <a:p>
            <a:r>
              <a:rPr lang="en-US" sz="1400"/>
              <a:t>&lt;date/time&gt;</a:t>
            </a:r>
            <a:endParaRPr/>
          </a:p>
        </p:txBody>
      </p:sp>
      <p:sp>
        <p:nvSpPr>
          <p:cNvPr id="3" name="PlaceHolder 4"/>
          <p:cNvSpPr>
            <a:spLocks noGrp="1"/>
          </p:cNvSpPr>
          <p:nvPr>
            <p:ph type="ftr"/>
          </p:nvPr>
        </p:nvSpPr>
        <p:spPr>
          <a:xfrm>
            <a:off x="5284440" y="19184400"/>
            <a:ext cx="4564080" cy="1424880"/>
          </a:xfrm>
          <a:prstGeom prst="rect">
            <a:avLst/>
          </a:prstGeom>
        </p:spPr>
        <p:txBody>
          <a:bodyPr wrap="none" lIns="0" tIns="0" rIns="0" bIns="0"/>
          <a:lstStyle/>
          <a:p>
            <a:pPr algn="ctr"/>
            <a:r>
              <a:rPr lang="en-US" sz="1400"/>
              <a:t>&lt;footer&gt;</a:t>
            </a:r>
            <a:endParaRPr/>
          </a:p>
        </p:txBody>
      </p:sp>
      <p:sp>
        <p:nvSpPr>
          <p:cNvPr id="4" name="PlaceHolder 5"/>
          <p:cNvSpPr>
            <a:spLocks noGrp="1"/>
          </p:cNvSpPr>
          <p:nvPr>
            <p:ph type="sldNum"/>
          </p:nvPr>
        </p:nvSpPr>
        <p:spPr>
          <a:xfrm>
            <a:off x="10684440" y="19184400"/>
            <a:ext cx="3354840" cy="1424880"/>
          </a:xfrm>
          <a:prstGeom prst="rect">
            <a:avLst/>
          </a:prstGeom>
        </p:spPr>
        <p:txBody>
          <a:bodyPr wrap="none" lIns="0" tIns="0" rIns="0" bIns="0"/>
          <a:lstStyle/>
          <a:p>
            <a:pPr algn="r"/>
            <a:fld id="{26E22631-9A9D-45B6-B1D0-1BDAC3C9CBF9}" type="slidenum">
              <a:rPr lang="en-US" sz="1400"/>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divot">
          <a:fgClr>
            <a:schemeClr val="accent3">
              <a:lumMod val="75000"/>
            </a:schemeClr>
          </a:fgClr>
          <a:bgClr>
            <a:schemeClr val="accent3">
              <a:lumMod val="40000"/>
              <a:lumOff val="60000"/>
            </a:schemeClr>
          </a:bgClr>
        </a:pattFill>
        <a:effectLst/>
      </p:bgPr>
    </p:bg>
    <p:spTree>
      <p:nvGrpSpPr>
        <p:cNvPr id="1" name=""/>
        <p:cNvGrpSpPr/>
        <p:nvPr/>
      </p:nvGrpSpPr>
      <p:grpSpPr>
        <a:xfrm>
          <a:off x="0" y="0"/>
          <a:ext cx="0" cy="0"/>
          <a:chOff x="0" y="0"/>
          <a:chExt cx="0" cy="0"/>
        </a:xfrm>
      </p:grpSpPr>
      <p:sp>
        <p:nvSpPr>
          <p:cNvPr id="37" name="CustomShape 1"/>
          <p:cNvSpPr/>
          <p:nvPr/>
        </p:nvSpPr>
        <p:spPr>
          <a:xfrm>
            <a:off x="360000" y="360000"/>
            <a:ext cx="14400000" cy="3240000"/>
          </a:xfrm>
          <a:prstGeom prst="rect">
            <a:avLst/>
          </a:prstGeom>
          <a:solidFill>
            <a:srgbClr val="E6E6E6"/>
          </a:solidFill>
          <a:ln>
            <a:solidFill>
              <a:srgbClr val="C5000B"/>
            </a:solidFill>
          </a:ln>
        </p:spPr>
        <p:txBody>
          <a:bodyPr wrap="none" lIns="90000" tIns="45000" rIns="90000" bIns="45000" anchor="ctr"/>
          <a:lstStyle/>
          <a:p>
            <a:pPr algn="ctr"/>
            <a:r>
              <a:rPr lang="en-US" sz="3600" b="1">
                <a:solidFill>
                  <a:srgbClr val="C5000B"/>
                </a:solidFill>
                <a:latin typeface="Ubuntu"/>
              </a:rPr>
              <a:t>VRelax: Investigation of Relaxing </a:t>
            </a:r>
            <a:endParaRPr lang="en-US"/>
          </a:p>
          <a:p>
            <a:pPr algn="ctr"/>
            <a:endParaRPr lang="en-US"/>
          </a:p>
          <a:p>
            <a:pPr algn="ctr"/>
            <a:r>
              <a:rPr lang="en-US" sz="3000">
                <a:latin typeface="Ubuntu"/>
              </a:rPr>
              <a:t>Görkem NARİNOĞLU – Umut EFİLOĞLU</a:t>
            </a:r>
          </a:p>
          <a:p>
            <a:pPr algn="ctr"/>
            <a:r>
              <a:rPr lang="en-US" sz="3000">
                <a:latin typeface="Ubuntu"/>
              </a:rPr>
              <a:t>Advisor : Dr. Faris Serdar TAŞEL </a:t>
            </a:r>
          </a:p>
          <a:p>
            <a:pPr algn="ctr"/>
            <a:r>
              <a:rPr lang="en-US" sz="3000">
                <a:latin typeface="Ubuntu"/>
              </a:rPr>
              <a:t>Co-Advisor : Assist. Prof. Dr. Murat YILMAZ </a:t>
            </a:r>
          </a:p>
          <a:p>
            <a:pPr algn="ctr"/>
            <a:endParaRPr lang="en-US"/>
          </a:p>
          <a:p>
            <a:pPr algn="ctr"/>
            <a:r>
              <a:rPr lang="en-US" sz="3000" b="1">
                <a:solidFill>
                  <a:srgbClr val="C5000B"/>
                </a:solidFill>
                <a:latin typeface="Ubuntu"/>
              </a:rPr>
              <a:t>Çankaya University, Department of Computer Engineering</a:t>
            </a:r>
            <a:endParaRPr lang="en-US"/>
          </a:p>
        </p:txBody>
      </p:sp>
      <p:pic>
        <p:nvPicPr>
          <p:cNvPr id="38" name="Picture 37"/>
          <p:cNvPicPr/>
          <p:nvPr/>
        </p:nvPicPr>
        <p:blipFill>
          <a:blip r:embed="rId2"/>
          <a:stretch>
            <a:fillRect/>
          </a:stretch>
        </p:blipFill>
        <p:spPr>
          <a:xfrm>
            <a:off x="576000" y="576000"/>
            <a:ext cx="2160000" cy="2160000"/>
          </a:xfrm>
          <a:prstGeom prst="rect">
            <a:avLst/>
          </a:prstGeom>
        </p:spPr>
      </p:pic>
      <p:pic>
        <p:nvPicPr>
          <p:cNvPr id="39" name="Picture 38"/>
          <p:cNvPicPr/>
          <p:nvPr/>
        </p:nvPicPr>
        <p:blipFill>
          <a:blip r:embed="rId3"/>
          <a:stretch>
            <a:fillRect/>
          </a:stretch>
        </p:blipFill>
        <p:spPr>
          <a:xfrm>
            <a:off x="12384000" y="576000"/>
            <a:ext cx="2160000" cy="2160000"/>
          </a:xfrm>
          <a:prstGeom prst="rect">
            <a:avLst/>
          </a:prstGeom>
        </p:spPr>
      </p:pic>
      <p:sp>
        <p:nvSpPr>
          <p:cNvPr id="40" name="CustomShape 2"/>
          <p:cNvSpPr/>
          <p:nvPr/>
        </p:nvSpPr>
        <p:spPr>
          <a:xfrm>
            <a:off x="360000" y="3765259"/>
            <a:ext cx="4901138" cy="7575681"/>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Abstract</a:t>
            </a:r>
          </a:p>
          <a:p>
            <a:endParaRPr lang="en-US"/>
          </a:p>
          <a:p>
            <a:pPr algn="just"/>
            <a:r>
              <a:rPr lang="en-US" sz="1700">
                <a:latin typeface="Ubuntu"/>
              </a:rPr>
              <a:t>Anxiety is a crucial disease for the people which is not only a problem that decreasing patients’ life quality, but also challenging situation for psychologists who are trying to examine this kind of patients. This project creates an opportunity for psychologists to understand these patients’ stressful moments, at the same time, allows patients to relax themselves on their own. Main purpose of this project is to detect participant’s stress level and try to reduce stress with relaxing scenarios. Because of the advanced sense of reality that VR headsets provide, VRelax can comfort participants more effectively than trying to comfort the participant via talking with him/her. Project’s main working principle is based on voice analysis process that a virtualized system created in a game engine will use this process to maximize utility, so participant shall be able to interact with the environment with different functional capabilities while analyzing stress. These interactions of participant and scenarios make the created world is more realistic to the participant which with this sense of reality makes reducing of stress relatively easy. </a:t>
            </a:r>
          </a:p>
          <a:p>
            <a:pPr algn="just"/>
            <a:endParaRPr lang="en-US" sz="1700">
              <a:latin typeface="Ubuntu"/>
            </a:endParaRPr>
          </a:p>
          <a:p>
            <a:pPr algn="just"/>
            <a:r>
              <a:rPr lang="en-US" sz="1700" b="1">
                <a:solidFill>
                  <a:srgbClr val="C00000"/>
                </a:solidFill>
                <a:latin typeface="Ubuntu"/>
              </a:rPr>
              <a:t>Key words: </a:t>
            </a:r>
            <a:r>
              <a:rPr lang="en-US" sz="1700">
                <a:latin typeface="Ubuntu"/>
              </a:rPr>
              <a:t>Virtual Reality, HTC Vive, Voice Analysis, Relaxing Scenario, Investigation of Relaxing </a:t>
            </a:r>
          </a:p>
        </p:txBody>
      </p:sp>
      <p:sp>
        <p:nvSpPr>
          <p:cNvPr id="42" name="CustomShape 4"/>
          <p:cNvSpPr/>
          <p:nvPr/>
        </p:nvSpPr>
        <p:spPr>
          <a:xfrm>
            <a:off x="360000" y="11506200"/>
            <a:ext cx="4901138" cy="5070360"/>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Introduction</a:t>
            </a:r>
          </a:p>
          <a:p>
            <a:pPr algn="just"/>
            <a:endParaRPr lang="en-US" sz="1700">
              <a:latin typeface="Ubuntu"/>
            </a:endParaRPr>
          </a:p>
          <a:p>
            <a:pPr algn="just"/>
            <a:r>
              <a:rPr lang="en-US" sz="1700">
                <a:latin typeface="Ubuntu"/>
              </a:rPr>
              <a:t>Stimuli cause strong pressure for patients suffering intense anxiety problem. This pressure makes patients so stressful for psychological treatment, as well as, makes hard for patient to handle these stressful moments on his/her own. This project proposes new aspect to treat intense anxiety problem. This project provides the solution for patients to relax themselves on their own and assists psychologists to understand patients’ stressful moments. One ability of VRelax is detecting of participant’s stress level automatically which also eliminates the need of manual intervention by external system or user and simplifies using of this system. After detecting critical stress interval for participant, VRelax automatically start the relaxation scenario including visual and audio contents.</a:t>
            </a:r>
          </a:p>
        </p:txBody>
      </p:sp>
      <p:sp>
        <p:nvSpPr>
          <p:cNvPr id="43" name="CustomShape 5"/>
          <p:cNvSpPr/>
          <p:nvPr/>
        </p:nvSpPr>
        <p:spPr>
          <a:xfrm>
            <a:off x="360000" y="16741819"/>
            <a:ext cx="4901138" cy="4478067"/>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Solution</a:t>
            </a:r>
          </a:p>
          <a:p>
            <a:endParaRPr lang="en-US"/>
          </a:p>
          <a:p>
            <a:pPr algn="just"/>
            <a:r>
              <a:rPr lang="en-US" sz="1700">
                <a:solidFill>
                  <a:srgbClr val="000000"/>
                </a:solidFill>
                <a:latin typeface="Ubuntu"/>
                <a:ea typeface="Times New Roman"/>
              </a:rPr>
              <a:t>VRelax is a VR Application that involves multiple relaxation scenarios to help consultants comfort themselves easily with experiencing their favorite sights and by recognizing their voice; analyze their stress amount and make inferences from it. The solution for our main problem, stress analysis and reducibility, interactive scenarios that will analyze the stress amount of the participant with the VSA tool. Ability of VRelax is detecting of participant’s stress level automatically that eliminates manual intervention and make opportunity for the psychologists to understand participants stress better. Main programming language is C++ and environments created in Unreal Engine.</a:t>
            </a:r>
            <a:endParaRPr lang="en-US" sz="1700"/>
          </a:p>
        </p:txBody>
      </p:sp>
      <p:sp>
        <p:nvSpPr>
          <p:cNvPr id="44" name="CustomShape 6"/>
          <p:cNvSpPr/>
          <p:nvPr/>
        </p:nvSpPr>
        <p:spPr>
          <a:xfrm>
            <a:off x="10820400" y="3762878"/>
            <a:ext cx="3939600" cy="2854080"/>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Company Info</a:t>
            </a:r>
            <a:endParaRPr lang="en-US" dirty="0"/>
          </a:p>
          <a:p>
            <a:endParaRPr lang="en-US" dirty="0"/>
          </a:p>
          <a:p>
            <a:pPr algn="just"/>
            <a:r>
              <a:rPr lang="en-US" dirty="0">
                <a:solidFill>
                  <a:srgbClr val="000000"/>
                </a:solidFill>
                <a:latin typeface="Ubuntu"/>
              </a:rPr>
              <a:t>Turkey’s radical, visionary and domestic IT software company Mebitech Bilişim was founded in 2012. It has taken its place in the market since the day it was founded and improved itself throughout the time according to the requirements of new technology and market. </a:t>
            </a:r>
            <a:endParaRPr lang="en-US" dirty="0"/>
          </a:p>
        </p:txBody>
      </p:sp>
      <p:sp>
        <p:nvSpPr>
          <p:cNvPr id="45" name="CustomShape 7"/>
          <p:cNvSpPr/>
          <p:nvPr/>
        </p:nvSpPr>
        <p:spPr>
          <a:xfrm>
            <a:off x="10836110" y="6736997"/>
            <a:ext cx="3939600" cy="6763103"/>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Results &amp; Conclusion</a:t>
            </a:r>
            <a:endParaRPr lang="en-US" dirty="0"/>
          </a:p>
          <a:p>
            <a:endParaRPr lang="en-US" dirty="0"/>
          </a:p>
          <a:p>
            <a:pPr algn="just"/>
            <a:r>
              <a:rPr lang="en-US" dirty="0">
                <a:solidFill>
                  <a:srgbClr val="000000"/>
                </a:solidFill>
                <a:latin typeface="Ubuntu"/>
              </a:rPr>
              <a:t>To develop VRelax, we have made a lot of research about stress analysis, usage of VR technologies and similar works. Our researches show that there are not many applications about this topic and they don’t have a stress analysis tool like VRelax has. One of the advantage of our project is to develop a product that can be reusable without wasting any resources. Therefore the product can be considered as cost effective. Also, even though the product is developed considering that it will be used with HTC Vive, it works even if the HTC Vive is not connected to the computer but VR  provides immersion and more realistic environment. In conclusion, while researching for our project and preparing the documents we have learned many things and we will continue to learn.</a:t>
            </a:r>
          </a:p>
        </p:txBody>
      </p:sp>
      <p:sp>
        <p:nvSpPr>
          <p:cNvPr id="46" name="CustomShape 8"/>
          <p:cNvSpPr/>
          <p:nvPr/>
        </p:nvSpPr>
        <p:spPr>
          <a:xfrm>
            <a:off x="10836110" y="13638118"/>
            <a:ext cx="3939600" cy="4203438"/>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Acknowledgement</a:t>
            </a:r>
          </a:p>
          <a:p>
            <a:pPr algn="just"/>
            <a:endParaRPr lang="en-US" dirty="0"/>
          </a:p>
          <a:p>
            <a:pPr algn="just"/>
            <a:r>
              <a:rPr lang="en-US" dirty="0">
                <a:solidFill>
                  <a:srgbClr val="000000"/>
                </a:solidFill>
                <a:latin typeface="Ubuntu"/>
              </a:rPr>
              <a:t>We are grateful for the help and guidance that we have received from our advisor Dr. Faris Serdar TAŞEL and co-advisor Assist. Prof. Dr. Murat YILMAZ. We improved both the project and ourselves thanks to their valuable comments and advices. We are also grateful to our proposer company Mebitech for giving us this opportunity. This work couldn’t have been possible without the offer received from them.</a:t>
            </a:r>
          </a:p>
        </p:txBody>
      </p:sp>
      <p:sp>
        <p:nvSpPr>
          <p:cNvPr id="47" name="CustomShape 9"/>
          <p:cNvSpPr/>
          <p:nvPr/>
        </p:nvSpPr>
        <p:spPr>
          <a:xfrm>
            <a:off x="10844290" y="17979574"/>
            <a:ext cx="3923240" cy="3201769"/>
          </a:xfrm>
          <a:prstGeom prst="rect">
            <a:avLst/>
          </a:prstGeom>
          <a:solidFill>
            <a:srgbClr val="E6E6E6"/>
          </a:solidFill>
          <a:ln>
            <a:solidFill>
              <a:srgbClr val="C5000B"/>
            </a:solidFill>
          </a:ln>
        </p:spPr>
      </p:sp>
      <p:pic>
        <p:nvPicPr>
          <p:cNvPr id="114" name="Picture 35" descr="logotranspa.png">
            <a:extLst>
              <a:ext uri="{FF2B5EF4-FFF2-40B4-BE49-F238E27FC236}">
                <a16:creationId xmlns:a16="http://schemas.microsoft.com/office/drawing/2014/main" id="{53AD0658-3D71-49D3-B3C2-C2C827D91E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32362" y="2736000"/>
            <a:ext cx="889038" cy="773798"/>
          </a:xfrm>
          <a:prstGeom prst="rect">
            <a:avLst/>
          </a:prstGeom>
        </p:spPr>
      </p:pic>
      <p:grpSp>
        <p:nvGrpSpPr>
          <p:cNvPr id="8" name="Group 7">
            <a:extLst>
              <a:ext uri="{FF2B5EF4-FFF2-40B4-BE49-F238E27FC236}">
                <a16:creationId xmlns:a16="http://schemas.microsoft.com/office/drawing/2014/main" id="{0AB5EF98-BBEB-4419-959F-38B1C85AD641}"/>
              </a:ext>
            </a:extLst>
          </p:cNvPr>
          <p:cNvGrpSpPr/>
          <p:nvPr/>
        </p:nvGrpSpPr>
        <p:grpSpPr>
          <a:xfrm>
            <a:off x="5444837" y="3762878"/>
            <a:ext cx="5199790" cy="6062627"/>
            <a:chOff x="5274000" y="3959999"/>
            <a:chExt cx="4572000" cy="6062627"/>
          </a:xfrm>
        </p:grpSpPr>
        <p:sp>
          <p:nvSpPr>
            <p:cNvPr id="41" name="CustomShape 3"/>
            <p:cNvSpPr/>
            <p:nvPr/>
          </p:nvSpPr>
          <p:spPr>
            <a:xfrm>
              <a:off x="5274000" y="3959999"/>
              <a:ext cx="4572000" cy="6062627"/>
            </a:xfrm>
            <a:prstGeom prst="rect">
              <a:avLst/>
            </a:prstGeom>
            <a:solidFill>
              <a:srgbClr val="E6E6E6"/>
            </a:solidFill>
            <a:ln>
              <a:solidFill>
                <a:srgbClr val="C5000B"/>
              </a:solidFill>
            </a:ln>
          </p:spPr>
        </p:sp>
        <p:sp>
          <p:nvSpPr>
            <p:cNvPr id="58" name="TextShape 18"/>
            <p:cNvSpPr txBox="1"/>
            <p:nvPr/>
          </p:nvSpPr>
          <p:spPr>
            <a:xfrm>
              <a:off x="6179328" y="9621301"/>
              <a:ext cx="3081054" cy="306473"/>
            </a:xfrm>
            <a:prstGeom prst="rect">
              <a:avLst/>
            </a:prstGeom>
          </p:spPr>
          <p:txBody>
            <a:bodyPr wrap="none" lIns="90000" tIns="45000" rIns="90000" bIns="45000"/>
            <a:lstStyle/>
            <a:p>
              <a:pPr algn="ctr"/>
              <a:r>
                <a:rPr lang="en-US" sz="2000" b="1" dirty="0">
                  <a:solidFill>
                    <a:srgbClr val="C5000B"/>
                  </a:solidFill>
                  <a:latin typeface="Ubuntu"/>
                </a:rPr>
                <a:t>Figure 1 – Activity Diagram</a:t>
              </a:r>
              <a:endParaRPr lang="en-US" sz="2000" dirty="0">
                <a:latin typeface="Ubuntu"/>
              </a:endParaRPr>
            </a:p>
          </p:txBody>
        </p:sp>
        <p:pic>
          <p:nvPicPr>
            <p:cNvPr id="7" name="Picture 6">
              <a:extLst>
                <a:ext uri="{FF2B5EF4-FFF2-40B4-BE49-F238E27FC236}">
                  <a16:creationId xmlns:a16="http://schemas.microsoft.com/office/drawing/2014/main" id="{78C624A1-8EE4-4931-9AE7-684B4B6C2A5F}"/>
                </a:ext>
              </a:extLst>
            </p:cNvPr>
            <p:cNvPicPr>
              <a:picLocks noChangeAspect="1"/>
            </p:cNvPicPr>
            <p:nvPr/>
          </p:nvPicPr>
          <p:blipFill rotWithShape="1">
            <a:blip r:embed="rId5">
              <a:extLst>
                <a:ext uri="{28A0092B-C50C-407E-A947-70E740481C1C}">
                  <a14:useLocalDpi xmlns:a14="http://schemas.microsoft.com/office/drawing/2010/main" val="0"/>
                </a:ext>
              </a:extLst>
            </a:blip>
            <a:srcRect l="873" t="1307" r="2956" b="769"/>
            <a:stretch/>
          </p:blipFill>
          <p:spPr>
            <a:xfrm>
              <a:off x="5392446" y="4060571"/>
              <a:ext cx="4334457" cy="5544457"/>
            </a:xfrm>
            <a:prstGeom prst="rect">
              <a:avLst/>
            </a:prstGeom>
          </p:spPr>
        </p:pic>
      </p:grpSp>
      <p:grpSp>
        <p:nvGrpSpPr>
          <p:cNvPr id="28" name="Group 27">
            <a:extLst>
              <a:ext uri="{FF2B5EF4-FFF2-40B4-BE49-F238E27FC236}">
                <a16:creationId xmlns:a16="http://schemas.microsoft.com/office/drawing/2014/main" id="{B3AB990D-D554-4304-82E3-DF86F8BC1866}"/>
              </a:ext>
            </a:extLst>
          </p:cNvPr>
          <p:cNvGrpSpPr/>
          <p:nvPr/>
        </p:nvGrpSpPr>
        <p:grpSpPr>
          <a:xfrm>
            <a:off x="5444838" y="19526760"/>
            <a:ext cx="5199790" cy="1654583"/>
            <a:chOff x="5273674" y="19565257"/>
            <a:chExt cx="4572000" cy="1654583"/>
          </a:xfrm>
        </p:grpSpPr>
        <p:sp>
          <p:nvSpPr>
            <p:cNvPr id="113" name="CustomShape 73"/>
            <p:cNvSpPr/>
            <p:nvPr/>
          </p:nvSpPr>
          <p:spPr>
            <a:xfrm>
              <a:off x="5273674" y="19565257"/>
              <a:ext cx="4572000" cy="1654583"/>
            </a:xfrm>
            <a:prstGeom prst="rect">
              <a:avLst/>
            </a:prstGeom>
            <a:solidFill>
              <a:srgbClr val="E6E6E6"/>
            </a:solidFill>
            <a:ln>
              <a:solidFill>
                <a:srgbClr val="C5000B"/>
              </a:solidFill>
            </a:ln>
          </p:spPr>
          <p:txBody>
            <a:bodyPr wrap="none" lIns="90000" tIns="45000" rIns="90000" bIns="45000" anchor="ctr"/>
            <a:lstStyle/>
            <a:p>
              <a:pPr algn="ctr"/>
              <a:endParaRPr lang="en-US"/>
            </a:p>
          </p:txBody>
        </p:sp>
        <p:sp>
          <p:nvSpPr>
            <p:cNvPr id="115" name="TextShape 53">
              <a:extLst>
                <a:ext uri="{FF2B5EF4-FFF2-40B4-BE49-F238E27FC236}">
                  <a16:creationId xmlns:a16="http://schemas.microsoft.com/office/drawing/2014/main" id="{BCA290C1-D5CA-467C-A48C-5294067068D1}"/>
                </a:ext>
              </a:extLst>
            </p:cNvPr>
            <p:cNvSpPr txBox="1"/>
            <p:nvPr/>
          </p:nvSpPr>
          <p:spPr>
            <a:xfrm>
              <a:off x="5804762" y="20824601"/>
              <a:ext cx="3529080" cy="373680"/>
            </a:xfrm>
            <a:prstGeom prst="rect">
              <a:avLst/>
            </a:prstGeom>
          </p:spPr>
          <p:txBody>
            <a:bodyPr wrap="none" lIns="90000" tIns="45000" rIns="90000" bIns="45000"/>
            <a:lstStyle/>
            <a:p>
              <a:pPr algn="ctr"/>
              <a:r>
                <a:rPr lang="en-US" sz="2000" b="1" dirty="0">
                  <a:solidFill>
                    <a:srgbClr val="C5000B"/>
                  </a:solidFill>
                  <a:latin typeface="Ubuntu"/>
                </a:rPr>
                <a:t>Figure 3 – Working Company</a:t>
              </a:r>
            </a:p>
          </p:txBody>
        </p:sp>
        <p:pic>
          <p:nvPicPr>
            <p:cNvPr id="10" name="Picture 9">
              <a:extLst>
                <a:ext uri="{FF2B5EF4-FFF2-40B4-BE49-F238E27FC236}">
                  <a16:creationId xmlns:a16="http://schemas.microsoft.com/office/drawing/2014/main" id="{5E3BA11C-C0BA-46DC-A8F9-98CABFFD6B9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72490" y="19678191"/>
              <a:ext cx="2974368" cy="1124852"/>
            </a:xfrm>
            <a:prstGeom prst="rect">
              <a:avLst/>
            </a:prstGeom>
          </p:spPr>
        </p:pic>
      </p:grpSp>
      <p:sp>
        <p:nvSpPr>
          <p:cNvPr id="51" name="CustomShape 11"/>
          <p:cNvSpPr/>
          <p:nvPr/>
        </p:nvSpPr>
        <p:spPr>
          <a:xfrm>
            <a:off x="5448011" y="9926077"/>
            <a:ext cx="5199790" cy="9507310"/>
          </a:xfrm>
          <a:prstGeom prst="rect">
            <a:avLst/>
          </a:prstGeom>
          <a:solidFill>
            <a:srgbClr val="E6E6E6"/>
          </a:solidFill>
          <a:ln>
            <a:solidFill>
              <a:srgbClr val="C5000B"/>
            </a:solidFill>
          </a:ln>
        </p:spPr>
      </p:sp>
      <p:sp>
        <p:nvSpPr>
          <p:cNvPr id="93" name="TextShape 53"/>
          <p:cNvSpPr txBox="1"/>
          <p:nvPr/>
        </p:nvSpPr>
        <p:spPr>
          <a:xfrm>
            <a:off x="5795134" y="19089627"/>
            <a:ext cx="4537405" cy="373680"/>
          </a:xfrm>
          <a:prstGeom prst="rect">
            <a:avLst/>
          </a:prstGeom>
        </p:spPr>
        <p:txBody>
          <a:bodyPr wrap="none" lIns="90000" tIns="45000" rIns="90000" bIns="45000"/>
          <a:lstStyle/>
          <a:p>
            <a:pPr algn="ctr"/>
            <a:r>
              <a:rPr lang="en-US" sz="2000" b="1" dirty="0">
                <a:solidFill>
                  <a:srgbClr val="C5000B"/>
                </a:solidFill>
                <a:latin typeface="Ubuntu"/>
              </a:rPr>
              <a:t>Figure 2 – Screenshots of Finished Product</a:t>
            </a:r>
          </a:p>
        </p:txBody>
      </p:sp>
      <p:pic>
        <p:nvPicPr>
          <p:cNvPr id="20" name="Picture 19">
            <a:extLst>
              <a:ext uri="{FF2B5EF4-FFF2-40B4-BE49-F238E27FC236}">
                <a16:creationId xmlns:a16="http://schemas.microsoft.com/office/drawing/2014/main" id="{270285F2-7CD2-4ED6-8CF6-CF0A4B44530C}"/>
              </a:ext>
            </a:extLst>
          </p:cNvPr>
          <p:cNvPicPr>
            <a:picLocks noChangeAspect="1"/>
          </p:cNvPicPr>
          <p:nvPr/>
        </p:nvPicPr>
        <p:blipFill rotWithShape="1">
          <a:blip r:embed="rId7">
            <a:extLst>
              <a:ext uri="{28A0092B-C50C-407E-A947-70E740481C1C}">
                <a14:useLocalDpi xmlns:a14="http://schemas.microsoft.com/office/drawing/2010/main" val="0"/>
              </a:ext>
            </a:extLst>
          </a:blip>
          <a:srcRect t="10455" b="9632"/>
          <a:stretch/>
        </p:blipFill>
        <p:spPr>
          <a:xfrm>
            <a:off x="5764450" y="12653807"/>
            <a:ext cx="4576357" cy="1968623"/>
          </a:xfrm>
          <a:prstGeom prst="rect">
            <a:avLst/>
          </a:prstGeom>
        </p:spPr>
      </p:pic>
      <p:pic>
        <p:nvPicPr>
          <p:cNvPr id="22" name="Picture 21">
            <a:extLst>
              <a:ext uri="{FF2B5EF4-FFF2-40B4-BE49-F238E27FC236}">
                <a16:creationId xmlns:a16="http://schemas.microsoft.com/office/drawing/2014/main" id="{B017410C-CD72-4910-A9E2-2FB8C7749DA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73102" y="10049189"/>
            <a:ext cx="4590098" cy="2481902"/>
          </a:xfrm>
          <a:prstGeom prst="rect">
            <a:avLst/>
          </a:prstGeom>
        </p:spPr>
      </p:pic>
      <p:pic>
        <p:nvPicPr>
          <p:cNvPr id="24" name="Picture 23">
            <a:extLst>
              <a:ext uri="{FF2B5EF4-FFF2-40B4-BE49-F238E27FC236}">
                <a16:creationId xmlns:a16="http://schemas.microsoft.com/office/drawing/2014/main" id="{78209844-D7CA-4BBD-A95F-72EE04D101F5}"/>
              </a:ext>
            </a:extLst>
          </p:cNvPr>
          <p:cNvPicPr>
            <a:picLocks noChangeAspect="1"/>
          </p:cNvPicPr>
          <p:nvPr/>
        </p:nvPicPr>
        <p:blipFill rotWithShape="1">
          <a:blip r:embed="rId9">
            <a:extLst>
              <a:ext uri="{28A0092B-C50C-407E-A947-70E740481C1C}">
                <a14:useLocalDpi xmlns:a14="http://schemas.microsoft.com/office/drawing/2010/main" val="0"/>
              </a:ext>
            </a:extLst>
          </a:blip>
          <a:srcRect t="10304" b="10377"/>
          <a:stretch/>
        </p:blipFill>
        <p:spPr>
          <a:xfrm>
            <a:off x="5764450" y="14753553"/>
            <a:ext cx="4577910" cy="1968624"/>
          </a:xfrm>
          <a:prstGeom prst="rect">
            <a:avLst/>
          </a:prstGeom>
        </p:spPr>
      </p:pic>
      <p:pic>
        <p:nvPicPr>
          <p:cNvPr id="26" name="Picture 25">
            <a:extLst>
              <a:ext uri="{FF2B5EF4-FFF2-40B4-BE49-F238E27FC236}">
                <a16:creationId xmlns:a16="http://schemas.microsoft.com/office/drawing/2014/main" id="{9E631A1B-4248-425F-80A0-F6B347EDC403}"/>
              </a:ext>
            </a:extLst>
          </p:cNvPr>
          <p:cNvPicPr>
            <a:picLocks noChangeAspect="1"/>
          </p:cNvPicPr>
          <p:nvPr/>
        </p:nvPicPr>
        <p:blipFill rotWithShape="1">
          <a:blip r:embed="rId10">
            <a:extLst>
              <a:ext uri="{28A0092B-C50C-407E-A947-70E740481C1C}">
                <a14:useLocalDpi xmlns:a14="http://schemas.microsoft.com/office/drawing/2010/main" val="0"/>
              </a:ext>
            </a:extLst>
          </a:blip>
          <a:srcRect l="5953" r="10425" b="13704"/>
          <a:stretch/>
        </p:blipFill>
        <p:spPr>
          <a:xfrm>
            <a:off x="5756183" y="16879050"/>
            <a:ext cx="4576357" cy="2156589"/>
          </a:xfrm>
          <a:prstGeom prst="rect">
            <a:avLst/>
          </a:prstGeom>
        </p:spPr>
      </p:pic>
      <p:sp>
        <p:nvSpPr>
          <p:cNvPr id="116" name="TextShape 53">
            <a:extLst>
              <a:ext uri="{FF2B5EF4-FFF2-40B4-BE49-F238E27FC236}">
                <a16:creationId xmlns:a16="http://schemas.microsoft.com/office/drawing/2014/main" id="{243B510F-B137-4849-B4CA-9A22FD85C533}"/>
              </a:ext>
            </a:extLst>
          </p:cNvPr>
          <p:cNvSpPr txBox="1"/>
          <p:nvPr/>
        </p:nvSpPr>
        <p:spPr>
          <a:xfrm>
            <a:off x="10971019" y="20764546"/>
            <a:ext cx="3529080" cy="373680"/>
          </a:xfrm>
          <a:prstGeom prst="rect">
            <a:avLst/>
          </a:prstGeom>
        </p:spPr>
        <p:txBody>
          <a:bodyPr wrap="none" lIns="90000" tIns="45000" rIns="90000" bIns="45000"/>
          <a:lstStyle/>
          <a:p>
            <a:pPr algn="ctr"/>
            <a:r>
              <a:rPr lang="en-US" sz="2000" b="1" dirty="0">
                <a:solidFill>
                  <a:srgbClr val="C5000B"/>
                </a:solidFill>
                <a:latin typeface="Ubuntu"/>
              </a:rPr>
              <a:t>Figure 4 – Project Staff</a:t>
            </a:r>
          </a:p>
        </p:txBody>
      </p:sp>
      <p:pic>
        <p:nvPicPr>
          <p:cNvPr id="3" name="Picture 2">
            <a:extLst>
              <a:ext uri="{FF2B5EF4-FFF2-40B4-BE49-F238E27FC236}">
                <a16:creationId xmlns:a16="http://schemas.microsoft.com/office/drawing/2014/main" id="{C339F886-ADDA-447E-A13E-D82D9680439E}"/>
              </a:ext>
            </a:extLst>
          </p:cNvPr>
          <p:cNvPicPr>
            <a:picLocks noChangeAspect="1"/>
          </p:cNvPicPr>
          <p:nvPr/>
        </p:nvPicPr>
        <p:blipFill rotWithShape="1">
          <a:blip r:embed="rId11">
            <a:extLst>
              <a:ext uri="{28A0092B-C50C-407E-A947-70E740481C1C}">
                <a14:useLocalDpi xmlns:a14="http://schemas.microsoft.com/office/drawing/2010/main" val="0"/>
              </a:ext>
            </a:extLst>
          </a:blip>
          <a:srcRect l="18516" t="13952" r="19180"/>
          <a:stretch/>
        </p:blipFill>
        <p:spPr>
          <a:xfrm>
            <a:off x="11108322" y="18121695"/>
            <a:ext cx="3435677" cy="2669020"/>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TotalTime>
  <Words>765</Words>
  <Application>Microsoft Office PowerPoint</Application>
  <PresentationFormat>Custom</PresentationFormat>
  <Paragraphs>31</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DejaVu Sans</vt:lpstr>
      <vt:lpstr>StarSymbol</vt:lpstr>
      <vt:lpstr>Times New Roman</vt:lpstr>
      <vt:lpstr>Ubuntu</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Görkem Narinoğlu</cp:lastModifiedBy>
  <cp:revision>17</cp:revision>
  <dcterms:modified xsi:type="dcterms:W3CDTF">2018-06-01T10:19:53Z</dcterms:modified>
</cp:coreProperties>
</file>